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28"/>
  </p:notesMasterIdLst>
  <p:sldIdLst>
    <p:sldId id="256" r:id="rId2"/>
    <p:sldId id="257" r:id="rId3"/>
    <p:sldId id="258" r:id="rId4"/>
    <p:sldId id="270" r:id="rId5"/>
    <p:sldId id="269" r:id="rId6"/>
    <p:sldId id="271" r:id="rId7"/>
    <p:sldId id="272" r:id="rId8"/>
    <p:sldId id="273" r:id="rId9"/>
    <p:sldId id="262" r:id="rId10"/>
    <p:sldId id="274" r:id="rId11"/>
    <p:sldId id="263" r:id="rId12"/>
    <p:sldId id="275" r:id="rId13"/>
    <p:sldId id="276" r:id="rId14"/>
    <p:sldId id="277" r:id="rId15"/>
    <p:sldId id="278" r:id="rId16"/>
    <p:sldId id="259" r:id="rId17"/>
    <p:sldId id="264" r:id="rId18"/>
    <p:sldId id="265" r:id="rId19"/>
    <p:sldId id="266" r:id="rId20"/>
    <p:sldId id="267" r:id="rId21"/>
    <p:sldId id="268" r:id="rId22"/>
    <p:sldId id="260" r:id="rId23"/>
    <p:sldId id="279" r:id="rId24"/>
    <p:sldId id="261" r:id="rId25"/>
    <p:sldId id="280" r:id="rId26"/>
    <p:sldId id="281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145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4.jpeg>
</file>

<file path=ppt/media/image15.jpe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10.png>
</file>

<file path=ppt/media/image3.gi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106507-B32E-4F1A-A0AB-B90978B9C772}" type="datetimeFigureOut">
              <a:rPr lang="en-US" smtClean="0"/>
              <a:t>9/20/2017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504C9-A449-4DFC-821B-2841C70D7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20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Iris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setosa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山鸢尾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04C9-A449-4DFC-821B-2841C70D739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83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59786"/>
            <a:ext cx="9141619" cy="3982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6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dirty="0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E804-9070-4912-A43A-FA90F5815462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8"/>
          <p:cNvSpPr/>
          <p:nvPr userDrawn="1"/>
        </p:nvSpPr>
        <p:spPr>
          <a:xfrm>
            <a:off x="0" y="6399630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19531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A03DD-4076-4A20-B471-406A4504E128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337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08055-12C9-460D-A1E8-656BCCDB720F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23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00113" indent="-333375">
              <a:buClr>
                <a:schemeClr val="bg2">
                  <a:lumMod val="75000"/>
                </a:schemeClr>
              </a:buClr>
              <a:buSzPct val="90000"/>
              <a:buFont typeface="Wingdings" panose="05000000000000000000" pitchFamily="2" charset="2"/>
              <a:buChar char="Ø"/>
              <a:defRPr/>
            </a:lvl4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3"/>
            <a:r>
              <a:rPr lang="zh-CN" altLang="en-US" dirty="0" smtClean="0"/>
              <a:t>第三级</a:t>
            </a:r>
          </a:p>
          <a:p>
            <a:pPr lvl="5"/>
            <a:r>
              <a:rPr lang="zh-CN" altLang="en-US" dirty="0" smtClean="0"/>
              <a:t>第四级</a:t>
            </a:r>
          </a:p>
          <a:p>
            <a:pPr lvl="6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279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CBDD1-7320-4ECF-A9AA-79E8433EB092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467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E7F7E-6272-499F-9883-ADBCE8F1C8E9}" type="datetime1">
              <a:rPr lang="en-US" smtClean="0"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328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15D9-3646-4477-8914-191D4F5FCA48}" type="datetime1">
              <a:rPr lang="en-US" smtClean="0"/>
              <a:t>9/20/2017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382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107-2DCC-4A3F-B702-28FF5BE5EF3C}" type="datetime1">
              <a:rPr lang="en-US" smtClean="0"/>
              <a:t>9/20/2017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469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D22-B7D2-4543-8CC7-2709FA70EED2}" type="datetime1">
              <a:rPr lang="en-US" smtClean="0"/>
              <a:t>9/20/2017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415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E01D5EF2-F232-42FD-8202-359126439DFA}" type="datetime1">
              <a:rPr lang="en-US" smtClean="0"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2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90881-1631-44BF-9266-24387BD5D6B5}" type="datetime1">
              <a:rPr lang="en-US" smtClean="0"/>
              <a:t>9/20/2017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31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59786"/>
            <a:ext cx="9144001" cy="3982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99630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7829" y="116785"/>
            <a:ext cx="8020594" cy="6800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29" y="856989"/>
            <a:ext cx="8020594" cy="544423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3"/>
            <a:r>
              <a:rPr lang="zh-CN" altLang="en-US" dirty="0" smtClean="0"/>
              <a:t>第三级</a:t>
            </a:r>
          </a:p>
          <a:p>
            <a:pPr lvl="4"/>
            <a:r>
              <a:rPr lang="zh-CN" altLang="en-US" dirty="0" smtClean="0"/>
              <a:t>第四级</a:t>
            </a:r>
          </a:p>
          <a:p>
            <a:pPr lvl="5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DFB841-6234-457D-A7AC-A693C06FBEC2}" type="datetime1">
              <a:rPr lang="en-US" smtClean="0"/>
              <a:t>9/20/2017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Pattern recognition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Page </a:t>
            </a:r>
            <a:fld id="{0E6D59EA-74EB-4426-9363-A4C6AA2DED6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87829" y="796832"/>
            <a:ext cx="802059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973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1813" indent="-331788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>
            <a:lumMod val="75000"/>
          </a:schemeClr>
        </a:buClr>
        <a:buSzPct val="90000"/>
        <a:buFont typeface="Wingdings" panose="05000000000000000000" pitchFamily="2" charset="2"/>
        <a:buChar char="Ø"/>
        <a:defRPr sz="1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900113" indent="-333375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>
            <a:lumMod val="75000"/>
          </a:schemeClr>
        </a:buClr>
        <a:buSzPct val="90000"/>
        <a:buFont typeface="Wingdings" panose="05000000000000000000" pitchFamily="2" charset="2"/>
        <a:buChar char="Ø"/>
        <a:defRPr sz="20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pattern recognition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495013"/>
          </a:xfrm>
        </p:spPr>
        <p:txBody>
          <a:bodyPr/>
          <a:lstStyle/>
          <a:p>
            <a:r>
              <a:rPr lang="en-US" dirty="0" smtClean="0"/>
              <a:t>Ying </a:t>
            </a:r>
            <a:r>
              <a:rPr lang="en-US" dirty="0" err="1" smtClean="0"/>
              <a:t>shen</a:t>
            </a:r>
            <a:endParaRPr lang="en-US" dirty="0" smtClean="0"/>
          </a:p>
          <a:p>
            <a:r>
              <a:rPr lang="en-US" dirty="0" err="1" smtClean="0"/>
              <a:t>Sse</a:t>
            </a:r>
            <a:r>
              <a:rPr lang="en-US" dirty="0" smtClean="0"/>
              <a:t>, </a:t>
            </a:r>
            <a:r>
              <a:rPr lang="en-US" dirty="0" err="1" smtClean="0"/>
              <a:t>tongji</a:t>
            </a:r>
            <a:r>
              <a:rPr lang="en-US" dirty="0" smtClean="0"/>
              <a:t> university</a:t>
            </a:r>
          </a:p>
          <a:p>
            <a:r>
              <a:rPr lang="en-US" dirty="0" smtClean="0"/>
              <a:t>Sep.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5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Huge success 20 years ago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Recognizing handwritten </a:t>
            </a:r>
            <a:r>
              <a:rPr lang="en-US" dirty="0" err="1"/>
              <a:t>zipcodes</a:t>
            </a:r>
            <a:r>
              <a:rPr lang="en-US" dirty="0"/>
              <a:t> and checks (AT&amp;T Labs, </a:t>
            </a:r>
            <a:r>
              <a:rPr lang="en-US" dirty="0" err="1" smtClean="0"/>
              <a:t>circalate</a:t>
            </a:r>
            <a:r>
              <a:rPr lang="en-US" dirty="0" smtClean="0"/>
              <a:t> </a:t>
            </a:r>
            <a:r>
              <a:rPr lang="en-US" dirty="0"/>
              <a:t>1990s)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10</a:t>
            </a:fld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lum contrast="70000"/>
          </a:blip>
          <a:stretch>
            <a:fillRect/>
          </a:stretch>
        </p:blipFill>
        <p:spPr>
          <a:xfrm>
            <a:off x="2364135" y="2006144"/>
            <a:ext cx="4260795" cy="334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3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modern ones, in your social life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Recognizing your friends on Facebook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11</a:t>
            </a:fld>
            <a:endParaRPr 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r="756"/>
          <a:stretch/>
        </p:blipFill>
        <p:spPr>
          <a:xfrm>
            <a:off x="2184872" y="1769078"/>
            <a:ext cx="4776635" cy="339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70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your preferences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Recommending what you might like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12</a:t>
            </a:fld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1700"/>
            <a:ext cx="4276420" cy="238476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420" y="1814959"/>
            <a:ext cx="4867580" cy="352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0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machine learning so hot?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Flood of data leads to several high-impact </a:t>
            </a:r>
            <a:r>
              <a:rPr lang="en-US" dirty="0" smtClean="0"/>
              <a:t>applications</a:t>
            </a:r>
          </a:p>
          <a:p>
            <a:r>
              <a:rPr lang="en-US" dirty="0"/>
              <a:t>Consumer applications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speech recognition, information retrieval and search, email </a:t>
            </a:r>
            <a:r>
              <a:rPr lang="en-US" dirty="0" smtClean="0"/>
              <a:t>and document classification</a:t>
            </a:r>
            <a:r>
              <a:rPr lang="en-US" dirty="0"/>
              <a:t>, stock price prediction, object </a:t>
            </a:r>
            <a:r>
              <a:rPr lang="en-US" dirty="0" smtClean="0"/>
              <a:t>recognition, product recommendation, ...</a:t>
            </a:r>
          </a:p>
          <a:p>
            <a:pPr lvl="1"/>
            <a:r>
              <a:rPr lang="en-US" dirty="0"/>
              <a:t>Highly desirable expertise from industry: Google, Facebook, </a:t>
            </a:r>
            <a:r>
              <a:rPr lang="en-US" dirty="0" smtClean="0"/>
              <a:t>Microsoft, Yahoo</a:t>
            </a:r>
            <a:r>
              <a:rPr lang="en-US" dirty="0"/>
              <a:t>, Twitter, IBM, LinkedIn, </a:t>
            </a:r>
            <a:r>
              <a:rPr lang="en-US" dirty="0" smtClean="0"/>
              <a:t>Amazon, ...</a:t>
            </a:r>
          </a:p>
          <a:p>
            <a:r>
              <a:rPr lang="en-US" dirty="0" smtClean="0"/>
              <a:t>Scientific </a:t>
            </a:r>
            <a:r>
              <a:rPr lang="en-US" dirty="0"/>
              <a:t>applications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Biology and genetics: identify disease-causing genes and gene </a:t>
            </a:r>
            <a:r>
              <a:rPr lang="en-US" dirty="0" smtClean="0"/>
              <a:t>networks</a:t>
            </a:r>
          </a:p>
          <a:p>
            <a:pPr lvl="1"/>
            <a:r>
              <a:rPr lang="en-US" dirty="0"/>
              <a:t>Climate science: predicting global warming </a:t>
            </a:r>
            <a:r>
              <a:rPr lang="en-US" dirty="0" smtClean="0"/>
              <a:t>trends</a:t>
            </a:r>
          </a:p>
          <a:p>
            <a:pPr lvl="1"/>
            <a:r>
              <a:rPr lang="en-US" dirty="0"/>
              <a:t>Social science: social network analysis; social media </a:t>
            </a:r>
            <a:r>
              <a:rPr lang="en-US" dirty="0" smtClean="0"/>
              <a:t>analysis</a:t>
            </a:r>
          </a:p>
          <a:p>
            <a:pPr lvl="1"/>
            <a:r>
              <a:rPr lang="en-US" dirty="0"/>
              <a:t>Business and </a:t>
            </a:r>
            <a:r>
              <a:rPr lang="en-US" dirty="0" smtClean="0"/>
              <a:t>finance</a:t>
            </a:r>
            <a:r>
              <a:rPr lang="en-US" dirty="0"/>
              <a:t>: marketing, operation </a:t>
            </a:r>
            <a:r>
              <a:rPr lang="en-US" dirty="0" smtClean="0"/>
              <a:t>research</a:t>
            </a:r>
          </a:p>
          <a:p>
            <a:pPr lvl="1"/>
            <a:r>
              <a:rPr lang="en-US" dirty="0"/>
              <a:t>Emerging ones: healthcare, energy</a:t>
            </a:r>
            <a:r>
              <a:rPr lang="en-US" dirty="0" smtClean="0"/>
              <a:t>,...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91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 machine learning?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 flavors </a:t>
            </a:r>
            <a:r>
              <a:rPr lang="en-US" dirty="0"/>
              <a:t>of learning </a:t>
            </a:r>
            <a:r>
              <a:rPr lang="en-US" dirty="0" smtClean="0"/>
              <a:t>problems</a:t>
            </a:r>
          </a:p>
          <a:p>
            <a:pPr lvl="1"/>
            <a:r>
              <a:rPr lang="en-US" dirty="0"/>
              <a:t>Supervised learning: make prediction given labeled </a:t>
            </a:r>
            <a:r>
              <a:rPr lang="en-US" dirty="0" smtClean="0"/>
              <a:t>training observations</a:t>
            </a:r>
            <a:r>
              <a:rPr lang="en-US" dirty="0"/>
              <a:t>, e.g., Spam detection, </a:t>
            </a:r>
            <a:r>
              <a:rPr lang="en-US" dirty="0" smtClean="0"/>
              <a:t>Iris</a:t>
            </a:r>
          </a:p>
          <a:p>
            <a:pPr lvl="1"/>
            <a:r>
              <a:rPr lang="en-US" dirty="0"/>
              <a:t>Unsupervised learning: Discover hidden and latent patterns in </a:t>
            </a:r>
            <a:r>
              <a:rPr lang="en-US" dirty="0" smtClean="0"/>
              <a:t>data; data </a:t>
            </a:r>
            <a:r>
              <a:rPr lang="en-US" dirty="0"/>
              <a:t>exploration, e.g., topic modelling in text </a:t>
            </a:r>
            <a:r>
              <a:rPr lang="en-US" dirty="0" smtClean="0"/>
              <a:t>data</a:t>
            </a:r>
          </a:p>
          <a:p>
            <a:pPr lvl="1"/>
            <a:r>
              <a:rPr lang="en-US" dirty="0"/>
              <a:t>Many other </a:t>
            </a:r>
            <a:r>
              <a:rPr lang="en-US" dirty="0" smtClean="0"/>
              <a:t>paradigms</a:t>
            </a:r>
          </a:p>
          <a:p>
            <a:r>
              <a:rPr lang="en-US" dirty="0"/>
              <a:t>The focus and goal of this </a:t>
            </a:r>
            <a:r>
              <a:rPr lang="en-US" dirty="0" smtClean="0"/>
              <a:t>course</a:t>
            </a:r>
          </a:p>
          <a:p>
            <a:pPr lvl="1"/>
            <a:r>
              <a:rPr lang="en-US" dirty="0"/>
              <a:t>Supervised </a:t>
            </a:r>
            <a:r>
              <a:rPr lang="en-US" dirty="0" smtClean="0"/>
              <a:t>learning</a:t>
            </a:r>
          </a:p>
          <a:p>
            <a:pPr lvl="1"/>
            <a:r>
              <a:rPr lang="en-US" dirty="0"/>
              <a:t>Unsupervised </a:t>
            </a:r>
            <a:r>
              <a:rPr lang="en-US" dirty="0" smtClean="0"/>
              <a:t>learning</a:t>
            </a:r>
          </a:p>
          <a:p>
            <a:pPr lvl="1"/>
            <a:r>
              <a:rPr lang="en-US" dirty="0" smtClean="0"/>
              <a:t>Semi-supervise learning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35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</a:t>
            </a:r>
            <a:r>
              <a:rPr lang="en-US" dirty="0"/>
              <a:t>start!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15</a:t>
            </a:fld>
            <a:endParaRPr lang="en-US"/>
          </a:p>
        </p:txBody>
      </p:sp>
      <p:sp>
        <p:nvSpPr>
          <p:cNvPr id="7" name="内容占位符 3"/>
          <p:cNvSpPr txBox="1">
            <a:spLocks/>
          </p:cNvSpPr>
          <p:nvPr/>
        </p:nvSpPr>
        <p:spPr>
          <a:xfrm>
            <a:off x="142844" y="2643182"/>
            <a:ext cx="3786214" cy="121443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1813" indent="-331788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bg2">
                  <a:lumMod val="75000"/>
                </a:schemeClr>
              </a:buClr>
              <a:buSzPct val="90000"/>
              <a:buFont typeface="Wingdings" panose="05000000000000000000" pitchFamily="2" charset="2"/>
              <a:buChar char="Ø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00113" indent="-3333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bg2">
                  <a:lumMod val="75000"/>
                </a:schemeClr>
              </a:buClr>
              <a:buSzPct val="90000"/>
              <a:buFont typeface="Wingdings" panose="05000000000000000000" pitchFamily="2" charset="2"/>
              <a:buChar char="Ø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Calibri" panose="020F0502020204030204" pitchFamily="34" charset="0"/>
              <a:buNone/>
            </a:pPr>
            <a:r>
              <a:rPr kumimoji="1" lang="en-US" altLang="zh-CN" sz="3200" smtClean="0"/>
              <a:t>Let’s begin to explore the PR world!</a:t>
            </a:r>
            <a:endParaRPr kumimoji="1" lang="zh-CN" altLang="en-US" sz="3200" dirty="0"/>
          </a:p>
        </p:txBody>
      </p:sp>
      <p:pic>
        <p:nvPicPr>
          <p:cNvPr id="1026" name="Picture 2" descr="http://kingofwallpapers.com/world/world-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888" y="1431504"/>
            <a:ext cx="3404783" cy="4084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428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16</a:t>
            </a:fld>
            <a:endParaRPr lang="en-US"/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Iris dataset (from UCI machine learning repository)</a:t>
            </a:r>
            <a:endParaRPr lang="en-US" dirty="0"/>
          </a:p>
        </p:txBody>
      </p:sp>
      <p:graphicFrame>
        <p:nvGraphicFramePr>
          <p:cNvPr id="9" name="内容占位符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5587533"/>
              </p:ext>
            </p:extLst>
          </p:nvPr>
        </p:nvGraphicFramePr>
        <p:xfrm>
          <a:off x="587829" y="1440610"/>
          <a:ext cx="8167616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940">
                  <a:extLst>
                    <a:ext uri="{9D8B030D-6E8A-4147-A177-3AD203B41FA5}">
                      <a16:colId xmlns:a16="http://schemas.microsoft.com/office/drawing/2014/main" val="1413541876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735298428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2694455336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1071004483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2678285394"/>
                    </a:ext>
                  </a:extLst>
                </a:gridCol>
                <a:gridCol w="1482916">
                  <a:extLst>
                    <a:ext uri="{9D8B030D-6E8A-4147-A177-3AD203B41FA5}">
                      <a16:colId xmlns:a16="http://schemas.microsoft.com/office/drawing/2014/main" val="3984756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sepal length </a:t>
                      </a:r>
                    </a:p>
                    <a:p>
                      <a:r>
                        <a:rPr lang="en-US" dirty="0" smtClean="0"/>
                        <a:t>(in cm)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sepal width </a:t>
                      </a:r>
                    </a:p>
                    <a:p>
                      <a:r>
                        <a:rPr lang="en-US" dirty="0" smtClean="0"/>
                        <a:t>(in cm)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petal length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(in 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petal width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(in 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class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9122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setosa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015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setosa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390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Iris-versicolor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09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</a:t>
                      </a:r>
                      <a:r>
                        <a:rPr lang="en-US" baseline="0" dirty="0" smtClean="0"/>
                        <a:t>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versicolo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30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308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</a:t>
                      </a:r>
                      <a:r>
                        <a:rPr lang="en-US" baseline="0" dirty="0" smtClean="0"/>
                        <a:t> 149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virginica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62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</a:t>
                      </a:r>
                      <a:r>
                        <a:rPr lang="en-US" baseline="0" dirty="0" smtClean="0"/>
                        <a:t> 150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virginica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953547"/>
                  </a:ext>
                </a:extLst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1589650" y="5288856"/>
            <a:ext cx="12275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Iris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setosa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山鸢尾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401433" y="5290861"/>
            <a:ext cx="156869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Iris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versicolor</a:t>
            </a: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变色鸢尾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698687" y="5288856"/>
            <a:ext cx="14213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Iris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virginica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7" name="直接箭头连接符 16"/>
          <p:cNvCxnSpPr/>
          <p:nvPr/>
        </p:nvCxnSpPr>
        <p:spPr>
          <a:xfrm flipV="1">
            <a:off x="2724142" y="888650"/>
            <a:ext cx="647114" cy="5976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2028886" y="1486314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文本框 18"/>
          <p:cNvSpPr txBox="1"/>
          <p:nvPr/>
        </p:nvSpPr>
        <p:spPr>
          <a:xfrm>
            <a:off x="3255314" y="416136"/>
            <a:ext cx="27759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attribute/feature</a:t>
            </a:r>
            <a:endParaRPr lang="en-US" sz="2800" dirty="0">
              <a:solidFill>
                <a:schemeClr val="accent1"/>
              </a:solidFill>
            </a:endParaRPr>
          </a:p>
        </p:txBody>
      </p:sp>
      <p:cxnSp>
        <p:nvCxnSpPr>
          <p:cNvPr id="20" name="直接箭头连接符 19"/>
          <p:cNvCxnSpPr/>
          <p:nvPr/>
        </p:nvCxnSpPr>
        <p:spPr>
          <a:xfrm flipV="1">
            <a:off x="3917685" y="881764"/>
            <a:ext cx="99501" cy="5596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H="1" flipV="1">
            <a:off x="4679557" y="803342"/>
            <a:ext cx="362204" cy="5975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H="1" flipV="1">
            <a:off x="5212960" y="865798"/>
            <a:ext cx="1034645" cy="5582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/>
          <p:cNvSpPr/>
          <p:nvPr/>
        </p:nvSpPr>
        <p:spPr>
          <a:xfrm>
            <a:off x="3405972" y="1468668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椭圆 27"/>
          <p:cNvSpPr/>
          <p:nvPr/>
        </p:nvSpPr>
        <p:spPr>
          <a:xfrm>
            <a:off x="4643293" y="1430820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椭圆 28"/>
          <p:cNvSpPr/>
          <p:nvPr/>
        </p:nvSpPr>
        <p:spPr>
          <a:xfrm>
            <a:off x="5970132" y="1430819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直接箭头连接符 29"/>
          <p:cNvCxnSpPr>
            <a:stCxn id="31" idx="1"/>
          </p:cNvCxnSpPr>
          <p:nvPr/>
        </p:nvCxnSpPr>
        <p:spPr>
          <a:xfrm flipH="1" flipV="1">
            <a:off x="6708803" y="459936"/>
            <a:ext cx="948467" cy="11062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>
            <a:off x="7507393" y="1486314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文本框 31"/>
          <p:cNvSpPr txBox="1"/>
          <p:nvPr/>
        </p:nvSpPr>
        <p:spPr>
          <a:xfrm>
            <a:off x="6198101" y="66598"/>
            <a:ext cx="1021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label</a:t>
            </a:r>
            <a:endParaRPr lang="en-US" sz="2800" dirty="0">
              <a:solidFill>
                <a:schemeClr val="accent1"/>
              </a:solidFill>
            </a:endParaRPr>
          </a:p>
        </p:txBody>
      </p:sp>
      <p:cxnSp>
        <p:nvCxnSpPr>
          <p:cNvPr id="34" name="直接箭头连接符 33"/>
          <p:cNvCxnSpPr>
            <a:stCxn id="35" idx="1"/>
          </p:cNvCxnSpPr>
          <p:nvPr/>
        </p:nvCxnSpPr>
        <p:spPr>
          <a:xfrm flipH="1" flipV="1">
            <a:off x="1211545" y="1271485"/>
            <a:ext cx="692620" cy="8932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1798827" y="2120396"/>
            <a:ext cx="719291" cy="302888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文本框 35"/>
          <p:cNvSpPr txBox="1"/>
          <p:nvPr/>
        </p:nvSpPr>
        <p:spPr>
          <a:xfrm>
            <a:off x="248756" y="907599"/>
            <a:ext cx="27759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attribute value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545625" y="2820123"/>
            <a:ext cx="8260750" cy="379827"/>
          </a:xfrm>
          <a:prstGeom prst="round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6" descr="http://neural.cs.nthu.edu.tw/jang/books/dcpr/image/Iris-setosa-10_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" t="5384" r="9692" b="11500"/>
          <a:stretch/>
        </p:blipFill>
        <p:spPr bwMode="auto">
          <a:xfrm>
            <a:off x="-20767" y="4855317"/>
            <a:ext cx="1583768" cy="152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4" descr="http://upload.wikimedia.org/wikipedia/commons/d/db/Iris_versicolor_4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3419" r="7989"/>
          <a:stretch/>
        </p:blipFill>
        <p:spPr bwMode="auto">
          <a:xfrm>
            <a:off x="2776122" y="4866032"/>
            <a:ext cx="1695650" cy="1520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8" descr="http://neural.cs.nthu.edu.tw/jang/books/dcpr/image/Iris-virginica-3_1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1" r="5077" b="16308"/>
          <a:stretch/>
        </p:blipFill>
        <p:spPr bwMode="auto">
          <a:xfrm>
            <a:off x="6031273" y="4871954"/>
            <a:ext cx="1645653" cy="1514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3260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7" grpId="0" animBg="1"/>
      <p:bldP spid="28" grpId="0" animBg="1"/>
      <p:bldP spid="29" grpId="0" animBg="1"/>
      <p:bldP spid="31" grpId="0" animBg="1"/>
      <p:bldP spid="32" grpId="0"/>
      <p:bldP spid="35" grpId="0" animBg="1"/>
      <p:bldP spid="36" grpId="0"/>
      <p:bldP spid="3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9" t="5082" r="4345" b="2811"/>
          <a:stretch/>
        </p:blipFill>
        <p:spPr>
          <a:xfrm>
            <a:off x="2519307" y="828779"/>
            <a:ext cx="4107766" cy="313709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7829" y="856988"/>
            <a:ext cx="8020594" cy="5602797"/>
          </a:xfrm>
        </p:spPr>
        <p:txBody>
          <a:bodyPr>
            <a:noAutofit/>
          </a:bodyPr>
          <a:lstStyle/>
          <a:p>
            <a:r>
              <a:rPr lang="en-US" dirty="0" smtClean="0"/>
              <a:t>Sample/attribute space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Denote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={</a:t>
            </a:r>
            <a:r>
              <a:rPr lang="en-US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,…,</a:t>
            </a:r>
            <a:r>
              <a:rPr lang="en-US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r>
              <a:rPr lang="en-US" dirty="0" smtClean="0"/>
              <a:t>a dataset which contains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 smtClean="0"/>
              <a:t> instances. Each instance has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 smtClean="0"/>
              <a:t> features. </a:t>
            </a:r>
          </a:p>
          <a:p>
            <a:r>
              <a:rPr lang="en-US" dirty="0" smtClean="0"/>
              <a:t>So </a:t>
            </a:r>
            <a:r>
              <a:rPr lang="en-US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(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…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dirty="0" smtClean="0"/>
              <a:t>is the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err="1" smtClean="0"/>
              <a:t>-th</a:t>
            </a:r>
            <a:r>
              <a:rPr lang="en-US" dirty="0" smtClean="0"/>
              <a:t> instance in the sample space </a:t>
            </a:r>
            <a:r>
              <a:rPr lang="en-US" dirty="0" smtClean="0">
                <a:latin typeface="Lucida Calligraphy" panose="03010101010101010101" pitchFamily="66" charset="0"/>
              </a:rPr>
              <a:t>X</a:t>
            </a:r>
            <a:r>
              <a:rPr lang="en-US" dirty="0" smtClean="0"/>
              <a:t>,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r>
              <a:rPr lang="en-US" dirty="0" smtClean="0"/>
              <a:t> is the value of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/>
              <a:t> on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dirty="0" smtClean="0"/>
              <a:t>-</a:t>
            </a:r>
            <a:r>
              <a:rPr lang="en-US" dirty="0" err="1" smtClean="0"/>
              <a:t>th</a:t>
            </a:r>
            <a:r>
              <a:rPr lang="en-US" dirty="0" smtClean="0"/>
              <a:t> feature,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 smtClean="0"/>
              <a:t> is the dimension of sample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/>
              <a:t>.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2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learning a model from a dataset is called </a:t>
            </a:r>
            <a:r>
              <a:rPr lang="en-US" dirty="0">
                <a:solidFill>
                  <a:srgbClr val="FF0000"/>
                </a:solidFill>
              </a:rPr>
              <a:t>learning/training process</a:t>
            </a:r>
          </a:p>
          <a:p>
            <a:r>
              <a:rPr lang="en-US" altLang="zh-CN" dirty="0" smtClean="0"/>
              <a:t>Data used in the training process is called </a:t>
            </a:r>
            <a:r>
              <a:rPr lang="en-US" altLang="zh-CN" dirty="0" smtClean="0">
                <a:solidFill>
                  <a:srgbClr val="FF0000"/>
                </a:solidFill>
              </a:rPr>
              <a:t>training data</a:t>
            </a:r>
          </a:p>
          <a:p>
            <a:r>
              <a:rPr lang="en-US" dirty="0" smtClean="0"/>
              <a:t>Each sample in the training data is call </a:t>
            </a:r>
            <a:r>
              <a:rPr lang="en-US" dirty="0" smtClean="0">
                <a:solidFill>
                  <a:srgbClr val="FF0000"/>
                </a:solidFill>
              </a:rPr>
              <a:t>training sample</a:t>
            </a:r>
          </a:p>
          <a:p>
            <a:r>
              <a:rPr lang="en-US" dirty="0" smtClean="0"/>
              <a:t>All the training samples consist of a </a:t>
            </a:r>
            <a:r>
              <a:rPr lang="en-US" dirty="0" smtClean="0">
                <a:solidFill>
                  <a:srgbClr val="FF0000"/>
                </a:solidFill>
              </a:rPr>
              <a:t>training set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18</a:t>
            </a:fld>
            <a:endParaRPr lang="en-US"/>
          </a:p>
        </p:txBody>
      </p:sp>
      <p:sp>
        <p:nvSpPr>
          <p:cNvPr id="7" name="文本框 6"/>
          <p:cNvSpPr txBox="1"/>
          <p:nvPr/>
        </p:nvSpPr>
        <p:spPr>
          <a:xfrm>
            <a:off x="195527" y="3585502"/>
            <a:ext cx="5703828" cy="442674"/>
          </a:xfrm>
          <a:prstGeom prst="roundRect">
            <a:avLst/>
          </a:prstGeom>
          <a:solidFill>
            <a:srgbClr val="009999"/>
          </a:solidFill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innerShdw blurRad="114300">
              <a:prstClr val="black"/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575313" y="3585502"/>
            <a:ext cx="2110153" cy="442674"/>
          </a:xfrm>
          <a:prstGeom prst="roundRect">
            <a:avLst/>
          </a:prstGeom>
          <a:solidFill>
            <a:srgbClr val="009999"/>
          </a:solidFill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innerShdw blurRad="114300">
              <a:prstClr val="black"/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Predicti</a:t>
            </a:r>
            <a:r>
              <a:rPr lang="en-US" altLang="zh-CN" sz="20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ng</a:t>
            </a:r>
            <a:endParaRPr lang="en-US" sz="2000" b="1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680096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27" name="矩形 26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1033265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34" name="矩形 33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组合 39"/>
          <p:cNvGrpSpPr/>
          <p:nvPr/>
        </p:nvGrpSpPr>
        <p:grpSpPr>
          <a:xfrm>
            <a:off x="1439153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41" name="矩形 40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7" name="组合 46"/>
          <p:cNvGrpSpPr/>
          <p:nvPr/>
        </p:nvGrpSpPr>
        <p:grpSpPr>
          <a:xfrm>
            <a:off x="1876017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48" name="矩形 47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49" name="直接连接符 48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>
            <a:off x="286416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55" name="矩形 54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>
              <a:solidFill>
                <a:schemeClr val="dk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56" name="直接连接符 55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0" name="文本框 69"/>
          <p:cNvSpPr txBox="1"/>
          <p:nvPr/>
        </p:nvSpPr>
        <p:spPr>
          <a:xfrm>
            <a:off x="2145525" y="4670505"/>
            <a:ext cx="58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…</a:t>
            </a:r>
            <a:endParaRPr lang="en-US" b="1" dirty="0"/>
          </a:p>
        </p:txBody>
      </p:sp>
      <p:pic>
        <p:nvPicPr>
          <p:cNvPr id="71" name="Picture 2" descr="http://www.uml.org.cn/itnews/images/2015092108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0" r="5929" b="11890"/>
          <a:stretch/>
        </p:blipFill>
        <p:spPr bwMode="auto">
          <a:xfrm>
            <a:off x="3091236" y="4335248"/>
            <a:ext cx="2331737" cy="128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文本框 71"/>
          <p:cNvSpPr txBox="1"/>
          <p:nvPr/>
        </p:nvSpPr>
        <p:spPr>
          <a:xfrm>
            <a:off x="5409105" y="5046312"/>
            <a:ext cx="1202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Output n</a:t>
            </a:r>
            <a:endParaRPr lang="en-US" b="1" dirty="0"/>
          </a:p>
        </p:txBody>
      </p:sp>
      <p:sp>
        <p:nvSpPr>
          <p:cNvPr id="73" name="文本框 72"/>
          <p:cNvSpPr txBox="1"/>
          <p:nvPr/>
        </p:nvSpPr>
        <p:spPr>
          <a:xfrm>
            <a:off x="5381204" y="4502742"/>
            <a:ext cx="1131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Output1</a:t>
            </a:r>
            <a:endParaRPr lang="en-US" b="1" dirty="0"/>
          </a:p>
        </p:txBody>
      </p:sp>
      <p:grpSp>
        <p:nvGrpSpPr>
          <p:cNvPr id="86" name="组合 85"/>
          <p:cNvGrpSpPr/>
          <p:nvPr/>
        </p:nvGrpSpPr>
        <p:grpSpPr>
          <a:xfrm>
            <a:off x="7133123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87" name="矩形 86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88" name="直接连接符 87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3" name="组合 92"/>
          <p:cNvGrpSpPr/>
          <p:nvPr/>
        </p:nvGrpSpPr>
        <p:grpSpPr>
          <a:xfrm>
            <a:off x="7486292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94" name="矩形 93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95" name="直接连接符 94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0" name="组合 99"/>
          <p:cNvGrpSpPr/>
          <p:nvPr/>
        </p:nvGrpSpPr>
        <p:grpSpPr>
          <a:xfrm>
            <a:off x="7892180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101" name="矩形 100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102" name="直接连接符 101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8329044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108" name="矩形 107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109" name="直接连接符 108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4" name="组合 113"/>
          <p:cNvGrpSpPr/>
          <p:nvPr/>
        </p:nvGrpSpPr>
        <p:grpSpPr>
          <a:xfrm>
            <a:off x="6739443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115" name="矩形 114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116" name="直接连接符 115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1" name="下弧形箭头 120"/>
          <p:cNvSpPr/>
          <p:nvPr/>
        </p:nvSpPr>
        <p:spPr>
          <a:xfrm flipH="1">
            <a:off x="4439263" y="5817585"/>
            <a:ext cx="2892742" cy="495986"/>
          </a:xfrm>
          <a:prstGeom prst="curvedUp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2" name="文本框 121"/>
          <p:cNvSpPr txBox="1"/>
          <p:nvPr/>
        </p:nvSpPr>
        <p:spPr>
          <a:xfrm>
            <a:off x="2426426" y="4419697"/>
            <a:ext cx="492443" cy="9457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features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123" name="文本框 122"/>
          <p:cNvSpPr txBox="1"/>
          <p:nvPr/>
        </p:nvSpPr>
        <p:spPr>
          <a:xfrm rot="16200000">
            <a:off x="4297823" y="3510979"/>
            <a:ext cx="492443" cy="126507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learner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24" name="文本框 123"/>
          <p:cNvSpPr txBox="1"/>
          <p:nvPr/>
        </p:nvSpPr>
        <p:spPr>
          <a:xfrm rot="16200000">
            <a:off x="7390518" y="4820458"/>
            <a:ext cx="492443" cy="17409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Test samples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125" name="文本框 124"/>
          <p:cNvSpPr txBox="1"/>
          <p:nvPr/>
        </p:nvSpPr>
        <p:spPr>
          <a:xfrm rot="16200000">
            <a:off x="1126892" y="4621501"/>
            <a:ext cx="492443" cy="213881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Training samples</a:t>
            </a: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14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587828" y="856989"/>
                <a:ext cx="8176343" cy="5444238"/>
              </a:xfrm>
            </p:spPr>
            <p:txBody>
              <a:bodyPr/>
              <a:lstStyle/>
              <a:p>
                <a:r>
                  <a:rPr lang="en-US" dirty="0" smtClean="0"/>
                  <a:t>There are two types of prediction tasks</a:t>
                </a:r>
              </a:p>
              <a:p>
                <a:pPr lvl="1"/>
                <a:r>
                  <a:rPr lang="en-US" dirty="0" smtClean="0"/>
                  <a:t>Classification</a:t>
                </a:r>
              </a:p>
              <a:p>
                <a:pPr lvl="1"/>
                <a:r>
                  <a:rPr lang="en-US" dirty="0" smtClean="0"/>
                  <a:t>Regression</a:t>
                </a:r>
                <a:endParaRPr lang="en-US" dirty="0"/>
              </a:p>
              <a:p>
                <a:r>
                  <a:rPr lang="en-US" dirty="0" smtClean="0"/>
                  <a:t>Classification</a:t>
                </a:r>
              </a:p>
              <a:p>
                <a:pPr lvl="1"/>
                <a:r>
                  <a:rPr lang="en-US" dirty="0" smtClean="0"/>
                  <a:t>Binary classification: a positive class and a negative class</a:t>
                </a:r>
              </a:p>
              <a:p>
                <a:pPr lvl="1"/>
                <a:r>
                  <a:rPr lang="en-US" dirty="0" smtClean="0"/>
                  <a:t>Multi-class classification</a:t>
                </a:r>
              </a:p>
              <a:p>
                <a:pPr lvl="1"/>
                <a:r>
                  <a:rPr lang="en-US" dirty="0" smtClean="0"/>
                  <a:t>A labels is used to represent the class that a sample belongs to</a:t>
                </a:r>
              </a:p>
              <a:p>
                <a:r>
                  <a:rPr lang="en-US" dirty="0" smtClean="0"/>
                  <a:t>Denote </a:t>
                </a:r>
                <a:r>
                  <a:rPr lang="en-US" i="1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-US" i="1" baseline="-25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dirty="0" smtClean="0"/>
                  <a:t> the label corresponding to the training sample </a:t>
                </a:r>
                <a:r>
                  <a:rPr lang="en-US" b="1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i="1" baseline="-25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dirty="0" smtClean="0"/>
                  <a:t>, </a:t>
                </a:r>
                <a:r>
                  <a:rPr lang="en-US" i="1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-US" i="1" baseline="-25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i="1" baseline="-25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dirty="0" smtClean="0"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 smtClean="0">
                    <a:latin typeface="Lucida Calligraphy" panose="03010101010101010101" pitchFamily="66" charset="0"/>
                  </a:rPr>
                  <a:t>Y</a:t>
                </a:r>
                <a:r>
                  <a:rPr lang="en-US" dirty="0" smtClean="0"/>
                  <a:t>. The prediction task is to learn a mapping function </a:t>
                </a:r>
                <a:r>
                  <a:rPr lang="en-US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r>
                  <a:rPr lang="en-US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smtClean="0">
                    <a:latin typeface="Lucida Calligraphy" panose="03010101010101010101" pitchFamily="66" charset="0"/>
                    <a:cs typeface="Times New Roman" panose="02020603050405020304" pitchFamily="18" charset="0"/>
                  </a:rPr>
                  <a:t>X</a:t>
                </a:r>
                <a:r>
                  <a:rPr lang="en-US" i="1" dirty="0" smtClean="0">
                    <a:latin typeface="Lucida Calligraphy" panose="03010101010101010101" pitchFamily="66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⟼</m:t>
                    </m:r>
                  </m:oMath>
                </a14:m>
                <a:r>
                  <a:rPr lang="en-US" dirty="0" smtClean="0">
                    <a:latin typeface="Lucida Calligraphy" panose="03010101010101010101" pitchFamily="66" charset="0"/>
                    <a:cs typeface="Times New Roman" panose="02020603050405020304" pitchFamily="18" charset="0"/>
                  </a:rPr>
                  <a:t>Y</a:t>
                </a:r>
                <a:endParaRPr lang="en-US" dirty="0">
                  <a:latin typeface="Lucida Calligraphy" panose="03010101010101010101" pitchFamily="66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7828" y="856989"/>
                <a:ext cx="8176343" cy="5444238"/>
              </a:xfrm>
              <a:blipFill>
                <a:blip r:embed="rId2"/>
                <a:stretch>
                  <a:fillRect l="-1118" t="-1568" r="-7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26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Pattern recognition, machine learning, and data mining</a:t>
            </a:r>
            <a:endParaRPr 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Pattern recognition </a:t>
            </a:r>
            <a:r>
              <a:rPr lang="en-US" dirty="0" smtClean="0">
                <a:latin typeface="Calibri" panose="020F0502020204030204" pitchFamily="34" charset="0"/>
              </a:rPr>
              <a:t>≈ machine learning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6EBE5-F3B8-41A3-8810-3B8488819F84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</a:t>
            </a:fld>
            <a:endParaRPr 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2081525" y="2806619"/>
            <a:ext cx="4064246" cy="2540723"/>
            <a:chOff x="2081525" y="1759484"/>
            <a:chExt cx="4064246" cy="2540723"/>
          </a:xfrm>
        </p:grpSpPr>
        <p:grpSp>
          <p:nvGrpSpPr>
            <p:cNvPr id="7" name="组合 6"/>
            <p:cNvGrpSpPr/>
            <p:nvPr/>
          </p:nvGrpSpPr>
          <p:grpSpPr>
            <a:xfrm>
              <a:off x="2081525" y="1759484"/>
              <a:ext cx="4064246" cy="2540723"/>
              <a:chOff x="1528355" y="2880362"/>
              <a:chExt cx="4064246" cy="254072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1528355" y="2886891"/>
                <a:ext cx="2521131" cy="2534194"/>
              </a:xfrm>
              <a:prstGeom prst="ellipse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3071470" y="2880362"/>
                <a:ext cx="2521131" cy="2534194"/>
              </a:xfrm>
              <a:prstGeom prst="ellipse">
                <a:avLst/>
              </a:prstGeom>
              <a:noFill/>
              <a:ln w="38100">
                <a:solidFill>
                  <a:srgbClr val="92D050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386207" y="3597960"/>
                <a:ext cx="1144543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 smtClean="0"/>
                  <a:t>PR</a:t>
                </a:r>
              </a:p>
              <a:p>
                <a:r>
                  <a:rPr lang="en-US" sz="2800" dirty="0" smtClean="0"/>
                  <a:t>ML</a:t>
                </a:r>
                <a:endParaRPr lang="en-US" sz="2800" dirty="0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4204235" y="3597960"/>
                <a:ext cx="1303507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 smtClean="0"/>
                  <a:t>Data Mining</a:t>
                </a:r>
                <a:endParaRPr lang="en-US" sz="2800" dirty="0"/>
              </a:p>
            </p:txBody>
          </p:sp>
        </p:grpSp>
        <p:cxnSp>
          <p:nvCxnSpPr>
            <p:cNvPr id="16" name="直接连接符 15"/>
            <p:cNvCxnSpPr/>
            <p:nvPr/>
          </p:nvCxnSpPr>
          <p:spPr>
            <a:xfrm flipV="1">
              <a:off x="3824288" y="2252663"/>
              <a:ext cx="476250" cy="9525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3737924" y="2421149"/>
              <a:ext cx="676850" cy="13537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3671888" y="2589635"/>
              <a:ext cx="834666" cy="16693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3648322" y="2781569"/>
              <a:ext cx="906665" cy="181334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3648322" y="2934909"/>
              <a:ext cx="933091" cy="18661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3671888" y="3111036"/>
              <a:ext cx="904699" cy="18094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3728398" y="3310819"/>
              <a:ext cx="838663" cy="16773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3824288" y="3519140"/>
              <a:ext cx="686965" cy="13739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3895725" y="3739484"/>
              <a:ext cx="476250" cy="9525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7691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also do clustering on data if labels are unknown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Learning tasks can be divided into</a:t>
            </a:r>
          </a:p>
          <a:p>
            <a:pPr lvl="1"/>
            <a:r>
              <a:rPr lang="en-US" dirty="0" smtClean="0"/>
              <a:t>Supervised learning (classification + regression)</a:t>
            </a:r>
          </a:p>
          <a:p>
            <a:pPr lvl="1"/>
            <a:r>
              <a:rPr lang="en-US" dirty="0" smtClean="0"/>
              <a:t>Unsupervised learning (clustering)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20</a:t>
            </a:fld>
            <a:endParaRPr lang="en-US"/>
          </a:p>
        </p:txBody>
      </p:sp>
      <p:pic>
        <p:nvPicPr>
          <p:cNvPr id="2050" name="Picture 2" descr="https://upload.wikimedia.org/wikipedia/commons/thumb/c/c8/Cluster-2.svg/2000px-Cluster-2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767" y="1153550"/>
            <a:ext cx="3451055" cy="230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直接箭头连接符 7"/>
          <p:cNvCxnSpPr/>
          <p:nvPr/>
        </p:nvCxnSpPr>
        <p:spPr>
          <a:xfrm>
            <a:off x="5455294" y="1927274"/>
            <a:ext cx="382802" cy="281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 rot="1403211">
            <a:off x="4048971" y="1510062"/>
            <a:ext cx="1498063" cy="931897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框 9"/>
          <p:cNvSpPr txBox="1"/>
          <p:nvPr/>
        </p:nvSpPr>
        <p:spPr>
          <a:xfrm>
            <a:off x="5955609" y="1665664"/>
            <a:ext cx="156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 cluster</a:t>
            </a:r>
            <a:endParaRPr lang="en-US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41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Generalization ability </a:t>
            </a:r>
            <a:r>
              <a:rPr lang="en-US" dirty="0" smtClean="0"/>
              <a:t>of a model</a:t>
            </a:r>
          </a:p>
          <a:p>
            <a:r>
              <a:rPr lang="en-US" dirty="0" smtClean="0"/>
              <a:t>We assume that </a:t>
            </a:r>
          </a:p>
          <a:p>
            <a:pPr lvl="1"/>
            <a:r>
              <a:rPr lang="en-US" dirty="0" smtClean="0"/>
              <a:t>all the samples in a sample space obey a certain distribution (e.g. Gaussian distribution)</a:t>
            </a:r>
          </a:p>
          <a:p>
            <a:pPr lvl="1"/>
            <a:r>
              <a:rPr lang="en-US" dirty="0" smtClean="0"/>
              <a:t>and training samples are obtained by sampling from the space independently, i.e. training samples are independent and identically distributed (</a:t>
            </a:r>
            <a:r>
              <a:rPr lang="en-US" dirty="0" err="1" smtClean="0"/>
              <a:t>i.i.d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The more samples are obtained, the more information about the distribution we can have, and the higher generalization </a:t>
            </a:r>
            <a:r>
              <a:rPr lang="en-US" smtClean="0"/>
              <a:t>ability of a learned model.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9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space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Induction vs deduction</a:t>
            </a:r>
          </a:p>
          <a:p>
            <a:pPr lvl="1"/>
            <a:r>
              <a:rPr lang="en-US" dirty="0" smtClean="0"/>
              <a:t>Induction: special -&gt; general</a:t>
            </a:r>
          </a:p>
          <a:p>
            <a:pPr lvl="1"/>
            <a:r>
              <a:rPr lang="en-US" dirty="0" smtClean="0"/>
              <a:t>Deduction: general -&gt; special</a:t>
            </a:r>
          </a:p>
          <a:p>
            <a:r>
              <a:rPr lang="en-US" dirty="0" smtClean="0"/>
              <a:t>Inductive learning</a:t>
            </a:r>
          </a:p>
          <a:p>
            <a:r>
              <a:rPr lang="en-US" dirty="0"/>
              <a:t>Hypothesis is a model or pattern learned from training data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478738"/>
              </p:ext>
            </p:extLst>
          </p:nvPr>
        </p:nvGraphicFramePr>
        <p:xfrm>
          <a:off x="1329344" y="3579108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97364928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5336598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0665538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8574098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147381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编号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色泽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根蒂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敲声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好瓜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9919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青绿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蜷缩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浊响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是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268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乌黑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蜷缩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浊响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是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879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青绿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硬挺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清脆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4365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乌黑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稍蜷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沉闷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658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206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space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The hypothesis space is much larger than the (training) sample space</a:t>
            </a:r>
          </a:p>
          <a:p>
            <a:r>
              <a:rPr lang="en-US" dirty="0" smtClean="0"/>
              <a:t>There may exist more than one hypothesis corresponding to the same training set</a:t>
            </a:r>
          </a:p>
          <a:p>
            <a:r>
              <a:rPr lang="en-US" dirty="0" smtClean="0"/>
              <a:t>These hypothesis forms a hypothesis set called version space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23</a:t>
            </a:fld>
            <a:endParaRPr 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87829" y="3394442"/>
            <a:ext cx="7329524" cy="1453392"/>
            <a:chOff x="587829" y="3394442"/>
            <a:chExt cx="7329524" cy="1453392"/>
          </a:xfrm>
        </p:grpSpPr>
        <p:sp>
          <p:nvSpPr>
            <p:cNvPr id="20" name="文本框 19"/>
            <p:cNvSpPr txBox="1"/>
            <p:nvPr/>
          </p:nvSpPr>
          <p:spPr>
            <a:xfrm>
              <a:off x="587829" y="3394442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*）</a:t>
              </a:r>
              <a:endParaRPr lang="en-US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405130" y="3394442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*</a:t>
              </a:r>
              <a:r>
                <a:rPr lang="zh-CN" altLang="en-US" dirty="0" smtClean="0"/>
                <a:t>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398299" y="4478502"/>
              <a:ext cx="3722284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cxnSp>
          <p:nvCxnSpPr>
            <p:cNvPr id="23" name="直接箭头连接符 22"/>
            <p:cNvCxnSpPr/>
            <p:nvPr/>
          </p:nvCxnSpPr>
          <p:spPr>
            <a:xfrm flipH="1" flipV="1">
              <a:off x="2212258" y="3763774"/>
              <a:ext cx="1150374" cy="7147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/>
            <p:nvPr/>
          </p:nvCxnSpPr>
          <p:spPr>
            <a:xfrm flipV="1">
              <a:off x="4987061" y="3763774"/>
              <a:ext cx="1394681" cy="7147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9344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Inductive bias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Given a new sample: </a:t>
            </a:r>
            <a:r>
              <a:rPr lang="zh-CN" altLang="en-US" dirty="0" smtClean="0"/>
              <a:t>（色泽</a:t>
            </a:r>
            <a:r>
              <a:rPr lang="en-US" altLang="zh-CN" dirty="0" smtClean="0"/>
              <a:t>=</a:t>
            </a:r>
            <a:r>
              <a:rPr lang="zh-CN" altLang="en-US" dirty="0" smtClean="0"/>
              <a:t>青绿；根蒂</a:t>
            </a:r>
            <a:r>
              <a:rPr lang="en-US" altLang="zh-CN" dirty="0" smtClean="0"/>
              <a:t>=</a:t>
            </a:r>
            <a:r>
              <a:rPr lang="zh-CN" altLang="en-US" dirty="0" smtClean="0"/>
              <a:t>蜷缩；敲声</a:t>
            </a:r>
            <a:r>
              <a:rPr lang="en-US" altLang="zh-CN" dirty="0" smtClean="0"/>
              <a:t>=</a:t>
            </a:r>
            <a:r>
              <a:rPr lang="zh-CN" altLang="en-US" dirty="0" smtClean="0"/>
              <a:t>沉闷）</a:t>
            </a:r>
            <a:endParaRPr lang="en-US" altLang="zh-CN" dirty="0" smtClean="0"/>
          </a:p>
          <a:p>
            <a:r>
              <a:rPr lang="en-US" dirty="0" smtClean="0"/>
              <a:t>Is it good or bad?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24</a:t>
            </a:fld>
            <a:endParaRPr lang="en-US"/>
          </a:p>
        </p:txBody>
      </p:sp>
      <p:grpSp>
        <p:nvGrpSpPr>
          <p:cNvPr id="7" name="组合 6"/>
          <p:cNvGrpSpPr/>
          <p:nvPr/>
        </p:nvGrpSpPr>
        <p:grpSpPr>
          <a:xfrm>
            <a:off x="587829" y="3394442"/>
            <a:ext cx="7329524" cy="1453392"/>
            <a:chOff x="587829" y="3394442"/>
            <a:chExt cx="7329524" cy="1453392"/>
          </a:xfrm>
        </p:grpSpPr>
        <p:sp>
          <p:nvSpPr>
            <p:cNvPr id="8" name="文本框 7"/>
            <p:cNvSpPr txBox="1"/>
            <p:nvPr/>
          </p:nvSpPr>
          <p:spPr>
            <a:xfrm>
              <a:off x="587829" y="3394442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*）</a:t>
              </a:r>
              <a:endParaRPr lang="en-US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405130" y="3394442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*</a:t>
              </a:r>
              <a:r>
                <a:rPr lang="zh-CN" altLang="en-US" dirty="0" smtClean="0"/>
                <a:t>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398299" y="4478502"/>
              <a:ext cx="3722284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cxnSp>
          <p:nvCxnSpPr>
            <p:cNvPr id="11" name="直接箭头连接符 10"/>
            <p:cNvCxnSpPr/>
            <p:nvPr/>
          </p:nvCxnSpPr>
          <p:spPr>
            <a:xfrm flipH="1" flipV="1">
              <a:off x="2212258" y="3763774"/>
              <a:ext cx="1150374" cy="7147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/>
            <p:cNvCxnSpPr/>
            <p:nvPr/>
          </p:nvCxnSpPr>
          <p:spPr>
            <a:xfrm flipV="1">
              <a:off x="4987061" y="3763774"/>
              <a:ext cx="1394681" cy="7147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2856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Inductive bias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Occam’s razor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Inductive bias is an assumption of “what is a good model”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25</a:t>
            </a:fld>
            <a:endParaRPr 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85" r="19721"/>
          <a:stretch/>
        </p:blipFill>
        <p:spPr>
          <a:xfrm rot="16200000">
            <a:off x="3514368" y="-183416"/>
            <a:ext cx="2468327" cy="454913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473963" y="4595759"/>
            <a:ext cx="37222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（色泽</a:t>
            </a:r>
            <a:r>
              <a:rPr lang="en-US" altLang="zh-CN" dirty="0" smtClean="0"/>
              <a:t>=</a:t>
            </a:r>
            <a:r>
              <a:rPr lang="zh-CN" altLang="en-US" dirty="0" smtClean="0"/>
              <a:t>*；根蒂</a:t>
            </a:r>
            <a:r>
              <a:rPr lang="en-US" altLang="zh-CN" dirty="0" smtClean="0"/>
              <a:t>=</a:t>
            </a:r>
            <a:r>
              <a:rPr lang="zh-CN" altLang="en-US" dirty="0" smtClean="0"/>
              <a:t>蜷缩；敲声</a:t>
            </a:r>
            <a:r>
              <a:rPr lang="en-US" altLang="zh-CN" dirty="0" smtClean="0"/>
              <a:t>=</a:t>
            </a:r>
            <a:r>
              <a:rPr lang="zh-CN" altLang="en-US" dirty="0" smtClean="0"/>
              <a:t>*）</a:t>
            </a:r>
            <a:endParaRPr 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2473963" y="4006549"/>
            <a:ext cx="37222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（色</a:t>
            </a:r>
            <a:r>
              <a:rPr lang="zh-CN" altLang="en-US" dirty="0"/>
              <a:t>泽</a:t>
            </a:r>
            <a:r>
              <a:rPr lang="en-US" altLang="zh-CN" dirty="0" smtClean="0"/>
              <a:t>=</a:t>
            </a:r>
            <a:r>
              <a:rPr lang="zh-CN" altLang="en-US" dirty="0" smtClean="0"/>
              <a:t>*；根蒂</a:t>
            </a:r>
            <a:r>
              <a:rPr lang="en-US" altLang="zh-CN" dirty="0" smtClean="0"/>
              <a:t>=</a:t>
            </a:r>
            <a:r>
              <a:rPr lang="zh-CN" altLang="en-US" dirty="0" smtClean="0"/>
              <a:t>蜷缩；敲声</a:t>
            </a:r>
            <a:r>
              <a:rPr lang="en-US" altLang="zh-CN" dirty="0" smtClean="0"/>
              <a:t>=</a:t>
            </a:r>
            <a:r>
              <a:rPr lang="zh-CN" altLang="en-US" dirty="0"/>
              <a:t>浊响</a:t>
            </a:r>
            <a:r>
              <a:rPr lang="zh-CN" altLang="en-US" dirty="0" smtClean="0"/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54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Inductive bias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 Free </a:t>
            </a:r>
            <a:r>
              <a:rPr lang="en-US" smtClean="0"/>
              <a:t>Lunch Theorem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26</a:t>
            </a:fld>
            <a:endParaRPr 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5" t="40740" r="8888" b="29074"/>
          <a:stretch/>
        </p:blipFill>
        <p:spPr>
          <a:xfrm rot="10800000">
            <a:off x="689429" y="1090955"/>
            <a:ext cx="8039100" cy="20701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/>
              <p:cNvSpPr txBox="1"/>
              <p:nvPr/>
            </p:nvSpPr>
            <p:spPr>
              <a:xfrm>
                <a:off x="1861468" y="4091104"/>
                <a:ext cx="4881401" cy="93788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𝑜𝑡𝑒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𝔏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𝑜𝑡𝑒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𝔏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1468" y="4091104"/>
                <a:ext cx="4881401" cy="9378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737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do you make a decision?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7829" y="856989"/>
            <a:ext cx="8020594" cy="2280106"/>
          </a:xfrm>
        </p:spPr>
        <p:txBody>
          <a:bodyPr/>
          <a:lstStyle/>
          <a:p>
            <a:r>
              <a:rPr lang="en-US" dirty="0" smtClean="0"/>
              <a:t>How to pick a “good” watermelon?</a:t>
            </a:r>
          </a:p>
          <a:p>
            <a:r>
              <a:rPr lang="en-US" dirty="0" smtClean="0"/>
              <a:t>How do you know you have a cold?</a:t>
            </a:r>
          </a:p>
          <a:p>
            <a:r>
              <a:rPr lang="en-US" altLang="zh-CN" dirty="0" smtClean="0"/>
              <a:t>Can you pick out the apple from bananas?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84EDB-A02D-4039-B1A6-BB2C8F822048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3</a:t>
            </a:fld>
            <a:endParaRPr lang="en-US"/>
          </a:p>
        </p:txBody>
      </p:sp>
      <p:pic>
        <p:nvPicPr>
          <p:cNvPr id="1030" name="Picture 6" descr="http://img3.redocn.com/20120415/Redocn_201204150408287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0" b="6720"/>
          <a:stretch/>
        </p:blipFill>
        <p:spPr bwMode="auto">
          <a:xfrm>
            <a:off x="6062337" y="812307"/>
            <a:ext cx="3081663" cy="284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内容占位符 2"/>
          <p:cNvSpPr txBox="1">
            <a:spLocks/>
          </p:cNvSpPr>
          <p:nvPr/>
        </p:nvSpPr>
        <p:spPr>
          <a:xfrm>
            <a:off x="587829" y="2533592"/>
            <a:ext cx="8020594" cy="124112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are trained from the experience </a:t>
            </a:r>
          </a:p>
          <a:p>
            <a:r>
              <a:rPr lang="en-US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learn knowledge to make good decisions</a:t>
            </a:r>
            <a:endParaRPr lang="en-US" i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内容占位符 2"/>
          <p:cNvSpPr txBox="1">
            <a:spLocks/>
          </p:cNvSpPr>
          <p:nvPr/>
        </p:nvSpPr>
        <p:spPr>
          <a:xfrm>
            <a:off x="587829" y="4179680"/>
            <a:ext cx="8020594" cy="11700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Can a computer learn to make a decision like human?</a:t>
            </a:r>
          </a:p>
          <a:p>
            <a:r>
              <a:rPr lang="en-US" dirty="0" smtClean="0"/>
              <a:t>How?</a:t>
            </a:r>
            <a:endParaRPr lang="en-US" dirty="0"/>
          </a:p>
        </p:txBody>
      </p:sp>
      <p:sp>
        <p:nvSpPr>
          <p:cNvPr id="12" name="内容占位符 2"/>
          <p:cNvSpPr txBox="1">
            <a:spLocks/>
          </p:cNvSpPr>
          <p:nvPr/>
        </p:nvSpPr>
        <p:spPr>
          <a:xfrm>
            <a:off x="587829" y="5254070"/>
            <a:ext cx="3140110" cy="109046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Experience: data</a:t>
            </a:r>
          </a:p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Knowledge: model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右箭头 6"/>
          <p:cNvSpPr/>
          <p:nvPr/>
        </p:nvSpPr>
        <p:spPr>
          <a:xfrm>
            <a:off x="3727939" y="5657204"/>
            <a:ext cx="492369" cy="295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内容占位符 2"/>
          <p:cNvSpPr txBox="1">
            <a:spLocks/>
          </p:cNvSpPr>
          <p:nvPr/>
        </p:nvSpPr>
        <p:spPr>
          <a:xfrm>
            <a:off x="4568809" y="5254071"/>
            <a:ext cx="4039614" cy="10904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Task: </a:t>
            </a:r>
          </a:p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a model from data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6381742" y="5108515"/>
            <a:ext cx="647114" cy="5976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5686486" y="5706179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文本框 14"/>
          <p:cNvSpPr txBox="1"/>
          <p:nvPr/>
        </p:nvSpPr>
        <p:spPr>
          <a:xfrm>
            <a:off x="6912914" y="4636001"/>
            <a:ext cx="1380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Pattern</a:t>
            </a:r>
            <a:endParaRPr lang="en-US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3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7" grpId="0" animBg="1"/>
      <p:bldP spid="14" grpId="0"/>
      <p:bldP spid="13" grpId="0" animBg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machine learning?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One </a:t>
            </a:r>
            <a:r>
              <a:rPr lang="en-US" dirty="0"/>
              <a:t>possible </a:t>
            </a:r>
            <a:r>
              <a:rPr lang="en-US" dirty="0" smtClean="0"/>
              <a:t>definition</a:t>
            </a:r>
            <a:endParaRPr lang="en-US" dirty="0"/>
          </a:p>
          <a:p>
            <a:r>
              <a:rPr lang="en-US" dirty="0"/>
              <a:t>a set of methods that can automatically </a:t>
            </a:r>
            <a:r>
              <a:rPr lang="en-US" dirty="0">
                <a:solidFill>
                  <a:srgbClr val="FF0000"/>
                </a:solidFill>
              </a:rPr>
              <a:t>detect patterns</a:t>
            </a:r>
            <a:r>
              <a:rPr lang="en-US" dirty="0"/>
              <a:t> in data, and </a:t>
            </a:r>
            <a:r>
              <a:rPr lang="en-US" dirty="0" smtClean="0"/>
              <a:t>then use </a:t>
            </a:r>
            <a:r>
              <a:rPr lang="en-US" dirty="0"/>
              <a:t>the uncovered patterns to </a:t>
            </a:r>
            <a:r>
              <a:rPr lang="en-US" dirty="0">
                <a:solidFill>
                  <a:srgbClr val="FF0000"/>
                </a:solidFill>
              </a:rPr>
              <a:t>predict future data</a:t>
            </a:r>
            <a:r>
              <a:rPr lang="en-US" dirty="0"/>
              <a:t>, or to perform </a:t>
            </a:r>
            <a:r>
              <a:rPr lang="en-US" dirty="0" smtClean="0"/>
              <a:t>other kinds </a:t>
            </a:r>
            <a:r>
              <a:rPr lang="en-US" dirty="0"/>
              <a:t>of decision making </a:t>
            </a:r>
            <a:r>
              <a:rPr lang="en-US" dirty="0">
                <a:solidFill>
                  <a:srgbClr val="FF0000"/>
                </a:solidFill>
              </a:rPr>
              <a:t>under uncertainty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0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detect patterns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the temperature has been changing in the last 140 years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Patterns</a:t>
            </a:r>
          </a:p>
          <a:p>
            <a:pPr lvl="1"/>
            <a:r>
              <a:rPr lang="en-US" dirty="0"/>
              <a:t>We see repeated periods of </a:t>
            </a:r>
            <a:r>
              <a:rPr lang="en-US" dirty="0" smtClean="0"/>
              <a:t>fluctuation</a:t>
            </a:r>
          </a:p>
          <a:p>
            <a:pPr lvl="1"/>
            <a:r>
              <a:rPr lang="en-US" dirty="0"/>
              <a:t>General trend is that temperatures are rising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5</a:t>
            </a:fld>
            <a:endParaRPr lang="en-US"/>
          </a:p>
        </p:txBody>
      </p:sp>
      <p:pic>
        <p:nvPicPr>
          <p:cNvPr id="1028" name="Picture 4" descr="https://brocku.ca/MeadProject/Thorndike/1910/images/1910_G21.g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3"/>
          <a:stretch/>
        </p:blipFill>
        <p:spPr bwMode="auto">
          <a:xfrm>
            <a:off x="6618570" y="5031116"/>
            <a:ext cx="2597565" cy="1094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lum contrast="40000"/>
          </a:blip>
          <a:stretch>
            <a:fillRect/>
          </a:stretch>
        </p:blipFill>
        <p:spPr>
          <a:xfrm>
            <a:off x="2294906" y="1505242"/>
            <a:ext cx="4614338" cy="352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25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describe the pattern?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model: </a:t>
            </a:r>
            <a:r>
              <a:rPr lang="en-US" dirty="0" smtClean="0"/>
              <a:t>fit </a:t>
            </a:r>
            <a:r>
              <a:rPr lang="en-US" dirty="0"/>
              <a:t>the data with a polynomial </a:t>
            </a:r>
            <a:r>
              <a:rPr lang="en-US" dirty="0" smtClean="0"/>
              <a:t>function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The model is not accurate for individual </a:t>
            </a:r>
            <a:r>
              <a:rPr lang="en-US" dirty="0" smtClean="0"/>
              <a:t>years</a:t>
            </a:r>
          </a:p>
          <a:p>
            <a:r>
              <a:rPr lang="en-US" dirty="0"/>
              <a:t>But overall, the model captures the major trend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6</a:t>
            </a:fld>
            <a:endParaRPr 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lum contrast="40000"/>
          </a:blip>
          <a:stretch>
            <a:fillRect/>
          </a:stretch>
        </p:blipFill>
        <p:spPr>
          <a:xfrm>
            <a:off x="2010657" y="1349988"/>
            <a:ext cx="5174937" cy="350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6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future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What is temperature of 2010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This particular polynomial model is not exactly accurate for </a:t>
            </a:r>
            <a:r>
              <a:rPr lang="en-US" dirty="0" smtClean="0"/>
              <a:t>that specific </a:t>
            </a:r>
            <a:r>
              <a:rPr lang="en-US" dirty="0"/>
              <a:t>year, but it is pretty close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7</a:t>
            </a:fld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lum contrast="20000"/>
          </a:blip>
          <a:stretch>
            <a:fillRect/>
          </a:stretch>
        </p:blipFill>
        <p:spPr>
          <a:xfrm>
            <a:off x="1972779" y="1477108"/>
            <a:ext cx="5411681" cy="388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3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we have learned from this example?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Key </a:t>
            </a:r>
            <a:r>
              <a:rPr lang="en-US" dirty="0"/>
              <a:t>ingredients in the </a:t>
            </a:r>
            <a:r>
              <a:rPr lang="en-US" dirty="0" smtClean="0"/>
              <a:t>machine </a:t>
            </a:r>
            <a:r>
              <a:rPr lang="en-US" dirty="0"/>
              <a:t>learning </a:t>
            </a:r>
            <a:r>
              <a:rPr lang="en-US" dirty="0" smtClean="0"/>
              <a:t>task</a:t>
            </a:r>
          </a:p>
          <a:p>
            <a:pPr lvl="1"/>
            <a:r>
              <a:rPr lang="en-US" dirty="0" smtClean="0"/>
              <a:t>Data</a:t>
            </a:r>
            <a:r>
              <a:rPr lang="en-US" dirty="0"/>
              <a:t>: collected from past observations (</a:t>
            </a:r>
            <a:r>
              <a:rPr lang="en-US" dirty="0">
                <a:solidFill>
                  <a:srgbClr val="FF0000"/>
                </a:solidFill>
              </a:rPr>
              <a:t>training data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Modeling: devised to capture the patterns in the </a:t>
            </a:r>
            <a:r>
              <a:rPr lang="en-US" dirty="0" smtClean="0"/>
              <a:t>data</a:t>
            </a:r>
          </a:p>
          <a:p>
            <a:pPr marL="722313" lvl="2" indent="-338138"/>
            <a:r>
              <a:rPr lang="en-US" dirty="0"/>
              <a:t>The model does not have to be true -- as long as it is close, it is useful</a:t>
            </a:r>
          </a:p>
          <a:p>
            <a:pPr marL="722313" lvl="2" indent="-338138"/>
            <a:r>
              <a:rPr lang="en-US" dirty="0"/>
              <a:t>We should tolerate randomness and mistakes -- many interesting things are stochastic by nature.</a:t>
            </a:r>
          </a:p>
          <a:p>
            <a:pPr lvl="1"/>
            <a:r>
              <a:rPr lang="en-US" dirty="0" smtClean="0"/>
              <a:t>Prediction</a:t>
            </a:r>
            <a:r>
              <a:rPr lang="en-US" dirty="0"/>
              <a:t>: apply the model to forecast what is going to happen in future</a:t>
            </a:r>
          </a:p>
          <a:p>
            <a:pPr lvl="1"/>
            <a:endParaRPr lang="en-US" dirty="0" smtClean="0"/>
          </a:p>
          <a:p>
            <a:pPr lvl="2"/>
            <a:endParaRPr lang="en-US" sz="2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0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http://upload.wikimedia.org/wikipedia/commons/d/db/Iris_versicolor_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3419" r="7989"/>
          <a:stretch/>
        </p:blipFill>
        <p:spPr bwMode="auto">
          <a:xfrm>
            <a:off x="3305908" y="2806317"/>
            <a:ext cx="2512865" cy="22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A rich history of applying statistical learning methods</a:t>
            </a:r>
            <a:endParaRPr 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Recognizing flowers </a:t>
            </a:r>
            <a:r>
              <a:rPr lang="en-US" dirty="0"/>
              <a:t>(by R. Fisher, 1936)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9/20/2017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 descr="http://neural.cs.nthu.edu.tw/jang/books/dcpr/image/Iris-setosa-10_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" t="5384" r="9692" b="11500"/>
          <a:stretch/>
        </p:blipFill>
        <p:spPr bwMode="auto">
          <a:xfrm>
            <a:off x="735624" y="2806317"/>
            <a:ext cx="2340157" cy="22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http://neural.cs.nthu.edu.tw/jang/books/dcpr/image/Iris-virginica-3_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1" r="5077" b="16308"/>
          <a:stretch/>
        </p:blipFill>
        <p:spPr bwMode="auto">
          <a:xfrm>
            <a:off x="6019800" y="2806317"/>
            <a:ext cx="2448306" cy="225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6"/>
          <p:cNvSpPr txBox="1"/>
          <p:nvPr/>
        </p:nvSpPr>
        <p:spPr>
          <a:xfrm>
            <a:off x="3810000" y="3352800"/>
            <a:ext cx="76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petal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3"/>
          <p:cNvSpPr txBox="1"/>
          <p:nvPr/>
        </p:nvSpPr>
        <p:spPr>
          <a:xfrm>
            <a:off x="4279491" y="4445039"/>
            <a:ext cx="76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sepal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"/>
          <p:cNvSpPr txBox="1"/>
          <p:nvPr/>
        </p:nvSpPr>
        <p:spPr>
          <a:xfrm>
            <a:off x="1295400" y="5193268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Iris </a:t>
            </a:r>
            <a:r>
              <a:rPr lang="en-US" dirty="0" err="1"/>
              <a:t>Setosa</a:t>
            </a:r>
            <a:endParaRPr lang="en-US" dirty="0"/>
          </a:p>
        </p:txBody>
      </p:sp>
      <p:sp>
        <p:nvSpPr>
          <p:cNvPr id="14" name="Rectangle 3"/>
          <p:cNvSpPr/>
          <p:nvPr/>
        </p:nvSpPr>
        <p:spPr>
          <a:xfrm>
            <a:off x="3886200" y="5193268"/>
            <a:ext cx="1444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Iris </a:t>
            </a:r>
            <a:r>
              <a:rPr lang="en-US" dirty="0" err="1"/>
              <a:t>Versicolor</a:t>
            </a:r>
            <a:endParaRPr lang="en-US" dirty="0"/>
          </a:p>
        </p:txBody>
      </p:sp>
      <p:sp>
        <p:nvSpPr>
          <p:cNvPr id="15" name="Rectangle 4"/>
          <p:cNvSpPr/>
          <p:nvPr/>
        </p:nvSpPr>
        <p:spPr>
          <a:xfrm>
            <a:off x="6705600" y="5193268"/>
            <a:ext cx="13225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Iris </a:t>
            </a:r>
            <a:r>
              <a:rPr lang="en-US" dirty="0" err="1"/>
              <a:t>Virginica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214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TM02900769[[fn=回顾]]</Template>
  <TotalTime>1102</TotalTime>
  <Words>1334</Words>
  <Application>Microsoft Office PowerPoint</Application>
  <PresentationFormat>全屏显示(4:3)</PresentationFormat>
  <Paragraphs>360</Paragraphs>
  <Slides>26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等线</vt:lpstr>
      <vt:lpstr>宋体</vt:lpstr>
      <vt:lpstr>Arial</vt:lpstr>
      <vt:lpstr>Calibri</vt:lpstr>
      <vt:lpstr>Calibri Light</vt:lpstr>
      <vt:lpstr>Cambria Math</vt:lpstr>
      <vt:lpstr>Lucida Calligraphy</vt:lpstr>
      <vt:lpstr>Times New Roman</vt:lpstr>
      <vt:lpstr>Wingdings</vt:lpstr>
      <vt:lpstr>回顾</vt:lpstr>
      <vt:lpstr>Introduction to pattern recognition</vt:lpstr>
      <vt:lpstr>Pattern recognition, machine learning, and data mining</vt:lpstr>
      <vt:lpstr>How do you make a decision?</vt:lpstr>
      <vt:lpstr>What is machine learning?</vt:lpstr>
      <vt:lpstr>Example: detect patterns</vt:lpstr>
      <vt:lpstr>How do we describe the pattern?</vt:lpstr>
      <vt:lpstr>Predicting future</vt:lpstr>
      <vt:lpstr>What we have learned from this example?</vt:lpstr>
      <vt:lpstr>A rich history of applying statistical learning methods</vt:lpstr>
      <vt:lpstr>Huge success 20 years ago</vt:lpstr>
      <vt:lpstr>More modern ones, in your social life</vt:lpstr>
      <vt:lpstr>Learn your preferences</vt:lpstr>
      <vt:lpstr>Why is machine learning so hot?</vt:lpstr>
      <vt:lpstr>What is in machine learning?</vt:lpstr>
      <vt:lpstr>Let’s start!</vt:lpstr>
      <vt:lpstr>Some terms</vt:lpstr>
      <vt:lpstr>Some terms</vt:lpstr>
      <vt:lpstr>Some terms</vt:lpstr>
      <vt:lpstr>Some terms</vt:lpstr>
      <vt:lpstr>Some terms</vt:lpstr>
      <vt:lpstr>Some terms</vt:lpstr>
      <vt:lpstr>hypothesis space</vt:lpstr>
      <vt:lpstr>hypothesis space</vt:lpstr>
      <vt:lpstr>Inductive bias</vt:lpstr>
      <vt:lpstr>Inductive bias</vt:lpstr>
      <vt:lpstr>Inductive bias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Ying Shen</dc:creator>
  <cp:lastModifiedBy>Ying Shen</cp:lastModifiedBy>
  <cp:revision>321</cp:revision>
  <dcterms:created xsi:type="dcterms:W3CDTF">2016-07-20T11:29:42Z</dcterms:created>
  <dcterms:modified xsi:type="dcterms:W3CDTF">2017-09-20T02:01:19Z</dcterms:modified>
</cp:coreProperties>
</file>

<file path=docProps/thumbnail.jpeg>
</file>